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15"/>
  </p:notesMasterIdLst>
  <p:sldIdLst>
    <p:sldId id="1851" r:id="rId2"/>
    <p:sldId id="2025" r:id="rId3"/>
    <p:sldId id="472" r:id="rId4"/>
    <p:sldId id="2082" r:id="rId5"/>
    <p:sldId id="473" r:id="rId6"/>
    <p:sldId id="474" r:id="rId7"/>
    <p:sldId id="2083" r:id="rId8"/>
    <p:sldId id="2084" r:id="rId9"/>
    <p:sldId id="2085" r:id="rId10"/>
    <p:sldId id="2086" r:id="rId11"/>
    <p:sldId id="2087" r:id="rId12"/>
    <p:sldId id="2088" r:id="rId13"/>
    <p:sldId id="210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A3D90"/>
    <a:srgbClr val="004992"/>
    <a:srgbClr val="0000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E0473C-1A5D-DCAD-3DF1-FD3B615F0F42}" v="85" dt="2024-04-30T10:38:39.463"/>
    <p1510:client id="{F52BADC4-EF95-9477-B89E-592882F4968D}" v="20" dt="2024-05-02T10:07:26.691"/>
  </p1510:revLst>
</p1510:revInfo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Styl pośredni 1 — Ak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AF606853-7671-496A-8E4F-DF71F8EC918B}" styleName="Styl ciemny 1 — Ak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Styl pośredni 4 — Ak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25E5076-3810-47DD-B79F-674D7AD40C01}" styleName="Styl ciemny 1 — Ak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6" autoAdjust="0"/>
    <p:restoredTop sz="96222" autoAdjust="0"/>
  </p:normalViewPr>
  <p:slideViewPr>
    <p:cSldViewPr>
      <p:cViewPr varScale="1">
        <p:scale>
          <a:sx n="146" d="100"/>
          <a:sy n="146" d="100"/>
        </p:scale>
        <p:origin x="558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53514"/>
    </p:cViewPr>
  </p:outlin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F8C33-F731-4628-836D-0A69BC7424E9}" type="datetimeFigureOut">
              <a:rPr lang="pl-PL" smtClean="0"/>
              <a:t>25.02.2026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2CB28-2A32-4D7A-8147-1104F3CB456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4851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19100" y="1239838"/>
            <a:ext cx="5954713" cy="33512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5440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 noProof="0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9D2F9AB-3C90-481E-8C34-4F549BF455D7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4547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 noProof="0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9D2F9AB-3C90-481E-8C34-4F549BF455D7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85687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 noProof="0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9D2F9AB-3C90-481E-8C34-4F549BF455D7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9452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 noProof="0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9D2F9AB-3C90-481E-8C34-4F549BF455D7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1892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 noProof="0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9D2F9AB-3C90-481E-8C34-4F549BF455D7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60515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 noProof="0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9D2F9AB-3C90-481E-8C34-4F549BF455D7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5513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 noProof="0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9D2F9AB-3C90-481E-8C34-4F549BF455D7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845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2/25/2026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6DC20707-BF31-08FF-D0B9-AA271430A2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3747" y="6365234"/>
            <a:ext cx="720196" cy="492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028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65440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95585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8_Dwie kolumny tekst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630000" y="666000"/>
            <a:ext cx="8891513" cy="414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lnSpc>
                <a:spcPct val="72000"/>
              </a:lnSpc>
              <a:defRPr sz="2925" b="0" i="0">
                <a:solidFill>
                  <a:schemeClr val="tx1"/>
                </a:solidFill>
                <a:latin typeface="+mj-lt"/>
                <a:cs typeface="Verdana"/>
              </a:defRPr>
            </a:lvl1pPr>
          </a:lstStyle>
          <a:p>
            <a:r>
              <a:rPr lang="pl-PL"/>
              <a:t>Dwie kolumny tekstu</a:t>
            </a:r>
            <a:endParaRPr/>
          </a:p>
        </p:txBody>
      </p:sp>
      <p:sp>
        <p:nvSpPr>
          <p:cNvPr id="11" name="Symbol zastępczy tekstu 10">
            <a:extLst>
              <a:ext uri="{FF2B5EF4-FFF2-40B4-BE49-F238E27FC236}">
                <a16:creationId xmlns:a16="http://schemas.microsoft.com/office/drawing/2014/main" id="{823AF364-767B-CF37-7010-E018E019BB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0000" y="1143000"/>
            <a:ext cx="8892000" cy="36933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950">
                <a:solidFill>
                  <a:schemeClr val="tx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1pPr>
            <a:lvl2pPr marL="0" algn="l">
              <a:defRPr sz="1950">
                <a:solidFill>
                  <a:schemeClr val="tx1"/>
                </a:solidFill>
                <a:latin typeface="+mn-lt"/>
              </a:defRPr>
            </a:lvl2pPr>
            <a:lvl3pPr marL="0" algn="l">
              <a:defRPr sz="1950">
                <a:solidFill>
                  <a:schemeClr val="tx1"/>
                </a:solidFill>
                <a:latin typeface="+mn-lt"/>
              </a:defRPr>
            </a:lvl3pPr>
            <a:lvl4pPr marL="0" algn="l">
              <a:defRPr sz="1950">
                <a:solidFill>
                  <a:schemeClr val="tx1"/>
                </a:solidFill>
                <a:latin typeface="+mn-lt"/>
              </a:defRPr>
            </a:lvl4pPr>
            <a:lvl5pPr marL="0" algn="l">
              <a:defRPr sz="195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pl-PL"/>
              <a:t>Z wyróżnionym tekstem</a:t>
            </a:r>
          </a:p>
        </p:txBody>
      </p:sp>
      <p:sp>
        <p:nvSpPr>
          <p:cNvPr id="13" name="Symbol zastępczy tekstu 12">
            <a:extLst>
              <a:ext uri="{FF2B5EF4-FFF2-40B4-BE49-F238E27FC236}">
                <a16:creationId xmlns:a16="http://schemas.microsoft.com/office/drawing/2014/main" id="{0FCD88CD-B185-DA18-F703-3B57ACD8E0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0000" y="2016000"/>
            <a:ext cx="5328000" cy="2057400"/>
          </a:xfrm>
          <a:prstGeom prst="rect">
            <a:avLst/>
          </a:prstGeom>
        </p:spPr>
        <p:txBody>
          <a:bodyPr lIns="0" tIns="0" rIns="0" bIns="0" numCol="1" spcCol="540000">
            <a:noAutofit/>
          </a:bodyPr>
          <a:lstStyle>
            <a:lvl1pPr marL="0" indent="0" algn="l">
              <a:lnSpc>
                <a:spcPct val="115000"/>
              </a:lnSpc>
              <a:spcBef>
                <a:spcPts val="2113"/>
              </a:spcBef>
              <a:buFontTx/>
              <a:buNone/>
              <a:tabLst>
                <a:tab pos="292500" algn="l"/>
              </a:tabLst>
              <a:defRPr sz="1463">
                <a:solidFill>
                  <a:schemeClr val="tx1"/>
                </a:solidFill>
                <a:latin typeface="+mn-lt"/>
              </a:defRPr>
            </a:lvl1pPr>
            <a:lvl2pPr marL="232538" indent="-232172" algn="l">
              <a:lnSpc>
                <a:spcPct val="115000"/>
              </a:lnSpc>
              <a:spcBef>
                <a:spcPts val="2031"/>
              </a:spcBef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tabLst>
                <a:tab pos="263250" algn="l"/>
              </a:tabLst>
              <a:defRPr sz="1463">
                <a:solidFill>
                  <a:schemeClr val="tx1"/>
                </a:solidFill>
                <a:latin typeface="+mn-lt"/>
              </a:defRPr>
            </a:lvl2pPr>
            <a:lvl3pPr marL="204750" indent="-204750" algn="l">
              <a:lnSpc>
                <a:spcPct val="115000"/>
              </a:lnSpc>
              <a:defRPr sz="1463">
                <a:solidFill>
                  <a:schemeClr val="tx1"/>
                </a:solidFill>
                <a:latin typeface="+mn-lt"/>
              </a:defRPr>
            </a:lvl3pPr>
            <a:lvl4pPr marL="204750" indent="-204750" algn="l">
              <a:lnSpc>
                <a:spcPct val="115000"/>
              </a:lnSpc>
              <a:defRPr sz="1463">
                <a:solidFill>
                  <a:schemeClr val="tx1"/>
                </a:solidFill>
                <a:latin typeface="+mn-lt"/>
              </a:defRPr>
            </a:lvl4pPr>
            <a:lvl5pPr marL="204750" indent="-204750" algn="l">
              <a:lnSpc>
                <a:spcPct val="115000"/>
              </a:lnSpc>
              <a:defRPr sz="1463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pl-PL"/>
              <a:t>Dwa poziomy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12">
            <a:extLst>
              <a:ext uri="{FF2B5EF4-FFF2-40B4-BE49-F238E27FC236}">
                <a16:creationId xmlns:a16="http://schemas.microsoft.com/office/drawing/2014/main" id="{B4E20F8F-4E0B-A9A4-FD35-F3A0B1A39B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3401" y="2016000"/>
            <a:ext cx="5328000" cy="3771900"/>
          </a:xfrm>
          <a:prstGeom prst="rect">
            <a:avLst/>
          </a:prstGeom>
        </p:spPr>
        <p:txBody>
          <a:bodyPr lIns="0" tIns="0" rIns="0" bIns="0" numCol="1" spcCol="540000">
            <a:noAutofit/>
          </a:bodyPr>
          <a:lstStyle>
            <a:lvl1pPr marL="0" indent="0" algn="l">
              <a:lnSpc>
                <a:spcPct val="115000"/>
              </a:lnSpc>
              <a:spcBef>
                <a:spcPts val="2113"/>
              </a:spcBef>
              <a:buFontTx/>
              <a:buNone/>
              <a:tabLst>
                <a:tab pos="292500" algn="l"/>
              </a:tabLst>
              <a:defRPr sz="1463">
                <a:solidFill>
                  <a:schemeClr val="tx1"/>
                </a:solidFill>
                <a:latin typeface="+mn-lt"/>
              </a:defRPr>
            </a:lvl1pPr>
            <a:lvl2pPr marL="232538" indent="-232172" algn="l">
              <a:lnSpc>
                <a:spcPct val="115000"/>
              </a:lnSpc>
              <a:spcBef>
                <a:spcPts val="2031"/>
              </a:spcBef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tabLst>
                <a:tab pos="263250" algn="l"/>
              </a:tabLst>
              <a:defRPr sz="1463">
                <a:solidFill>
                  <a:schemeClr val="tx1"/>
                </a:solidFill>
                <a:latin typeface="+mn-lt"/>
              </a:defRPr>
            </a:lvl2pPr>
            <a:lvl3pPr marL="204750" indent="-204750" algn="l">
              <a:lnSpc>
                <a:spcPct val="115000"/>
              </a:lnSpc>
              <a:defRPr sz="1463">
                <a:solidFill>
                  <a:schemeClr val="tx1"/>
                </a:solidFill>
                <a:latin typeface="+mn-lt"/>
              </a:defRPr>
            </a:lvl3pPr>
            <a:lvl4pPr marL="204750" indent="-204750" algn="l">
              <a:lnSpc>
                <a:spcPct val="115000"/>
              </a:lnSpc>
              <a:defRPr sz="1463">
                <a:solidFill>
                  <a:schemeClr val="tx1"/>
                </a:solidFill>
                <a:latin typeface="+mn-lt"/>
              </a:defRPr>
            </a:lvl4pPr>
            <a:lvl5pPr marL="204750" indent="-204750" algn="l">
              <a:lnSpc>
                <a:spcPct val="115000"/>
              </a:lnSpc>
              <a:defRPr sz="1463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pl-PL"/>
              <a:t>Dwa poziomy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 </a:t>
            </a:r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BB0FCE05-85CB-435E-B9A8-E94C720C83E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4572000"/>
            <a:ext cx="4038601" cy="12192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lnSpc>
                <a:spcPct val="95000"/>
              </a:lnSpc>
              <a:defRPr sz="2275">
                <a:solidFill>
                  <a:schemeClr val="accent1"/>
                </a:solidFill>
                <a:latin typeface="+mj-lt"/>
              </a:defRPr>
            </a:lvl1pPr>
            <a:lvl2pPr marL="0" algn="l">
              <a:lnSpc>
                <a:spcPct val="95000"/>
              </a:lnSpc>
              <a:defRPr sz="2275">
                <a:solidFill>
                  <a:schemeClr val="accent1"/>
                </a:solidFill>
                <a:latin typeface="+mj-lt"/>
              </a:defRPr>
            </a:lvl2pPr>
            <a:lvl3pPr marL="0" algn="l">
              <a:lnSpc>
                <a:spcPct val="95000"/>
              </a:lnSpc>
              <a:defRPr sz="2275">
                <a:solidFill>
                  <a:schemeClr val="accent1"/>
                </a:solidFill>
                <a:latin typeface="+mj-lt"/>
              </a:defRPr>
            </a:lvl3pPr>
            <a:lvl4pPr marL="0" algn="l">
              <a:lnSpc>
                <a:spcPct val="95000"/>
              </a:lnSpc>
              <a:defRPr sz="2275">
                <a:solidFill>
                  <a:schemeClr val="accent1"/>
                </a:solidFill>
                <a:latin typeface="+mj-lt"/>
              </a:defRPr>
            </a:lvl4pPr>
            <a:lvl5pPr marL="0" algn="l">
              <a:lnSpc>
                <a:spcPct val="95000"/>
              </a:lnSpc>
              <a:defRPr sz="2275">
                <a:solidFill>
                  <a:schemeClr val="accent1"/>
                </a:solidFill>
                <a:latin typeface="+mj-lt"/>
              </a:defRPr>
            </a:lvl5pPr>
          </a:lstStyle>
          <a:p>
            <a:pPr lvl="0"/>
            <a:r>
              <a:rPr lang="pl-PL"/>
              <a:t>Wstaw tekst</a:t>
            </a:r>
          </a:p>
        </p:txBody>
      </p:sp>
      <p:sp>
        <p:nvSpPr>
          <p:cNvPr id="10" name="Symbol zastępczy obrazu 9">
            <a:extLst>
              <a:ext uri="{FF2B5EF4-FFF2-40B4-BE49-F238E27FC236}">
                <a16:creationId xmlns:a16="http://schemas.microsoft.com/office/drawing/2014/main" id="{CE0AE354-4B88-389C-B175-517C5CAA56F2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74327" y="4427444"/>
            <a:ext cx="881785" cy="716056"/>
          </a:xfrm>
          <a:prstGeom prst="rect">
            <a:avLst/>
          </a:prstGeom>
          <a:noFill/>
        </p:spPr>
        <p:txBody>
          <a:bodyPr anchor="ctr" anchorCtr="1">
            <a:noAutofit/>
          </a:bodyPr>
          <a:lstStyle>
            <a:lvl1pPr algn="ctr">
              <a:defRPr sz="975">
                <a:solidFill>
                  <a:schemeClr val="accent1"/>
                </a:solidFill>
              </a:defRPr>
            </a:lvl1pPr>
          </a:lstStyle>
          <a:p>
            <a:r>
              <a:rPr lang="pl-PL"/>
              <a:t>Wstaw piktogram</a:t>
            </a:r>
          </a:p>
        </p:txBody>
      </p:sp>
      <p:sp>
        <p:nvSpPr>
          <p:cNvPr id="15" name="Symbol zastępczy numeru slajdu 14">
            <a:extLst>
              <a:ext uri="{FF2B5EF4-FFF2-40B4-BE49-F238E27FC236}">
                <a16:creationId xmlns:a16="http://schemas.microsoft.com/office/drawing/2014/main" id="{E3EBF873-8535-43D3-8CF7-1DCF5E8A767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0562157" y="6377941"/>
            <a:ext cx="1020245" cy="215444"/>
          </a:xfrm>
        </p:spPr>
        <p:txBody>
          <a:bodyPr/>
          <a:lstStyle>
            <a:lvl1pPr algn="r">
              <a:defRPr sz="1138">
                <a:latin typeface="+mn-lt"/>
              </a:defRPr>
            </a:lvl1pPr>
          </a:lstStyle>
          <a:p>
            <a:fld id="{B6F15528-21DE-4FAA-801E-634DDDAF4B2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25756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66204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1026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5364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7536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75391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5419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6212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FCD-74FC-4D3A-9665-54A6D3DBFCE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811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2/25/2026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E7FCD-74FC-4D3A-9665-54A6D3DBFCED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 descr="&quot; &quot;">
            <a:extLst>
              <a:ext uri="{FF2B5EF4-FFF2-40B4-BE49-F238E27FC236}">
                <a16:creationId xmlns:a16="http://schemas.microsoft.com/office/drawing/2014/main" id="{D4B56604-5A1F-4910-1EF0-9F0145C5C42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893" y="6125552"/>
            <a:ext cx="7000954" cy="826724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126A796E-F624-BDD3-403F-A26E982025C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8916" y="6365234"/>
            <a:ext cx="720196" cy="492766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F52F0A21-35B4-B6B5-E390-EB4576E143B5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192" y="6356353"/>
            <a:ext cx="939631" cy="48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752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pl/attachment/c0832831-6277-456e-b69e-7f879291bb2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pl/attachment/c0832831-6277-456e-b69e-7f879291bb24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10.png"/><Relationship Id="rId4" Type="http://schemas.openxmlformats.org/officeDocument/2006/relationships/hyperlink" Target="http://niepelnosprawni.gov.pl/container/publikacje/edukacja/Praktyczny%20poradnik%20savoir-vivre.pd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pl/attachment/c0832831-6277-456e-b69e-7f879291bb2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tytuł 2">
            <a:extLst>
              <a:ext uri="{FF2B5EF4-FFF2-40B4-BE49-F238E27FC236}">
                <a16:creationId xmlns:a16="http://schemas.microsoft.com/office/drawing/2014/main" id="{03B11D36-B853-6DA4-4099-C970D0B8E91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189000"/>
            <a:ext cx="12177463" cy="16200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600"/>
              </a:spcBef>
              <a:defRPr/>
            </a:pPr>
            <a:r>
              <a:rPr lang="pl-PL" sz="2800" b="1" dirty="0"/>
              <a:t>Projekt „Uniwersytet otwarty na potrzeby osób z niepełnosprawnościami” dofinansowany ze środków Programu Operacyjnego Wiedza Edukacja Rozwój POWR.03.05.00-00-A023/19</a:t>
            </a:r>
          </a:p>
        </p:txBody>
      </p:sp>
      <p:sp>
        <p:nvSpPr>
          <p:cNvPr id="2" name="Tytuł 6" descr="&quot; &quot;">
            <a:extLst>
              <a:ext uri="{FF2B5EF4-FFF2-40B4-BE49-F238E27FC236}">
                <a16:creationId xmlns:a16="http://schemas.microsoft.com/office/drawing/2014/main" id="{3907A4B9-15EB-0915-6FC0-4BE79AB55E90}"/>
              </a:ext>
            </a:extLst>
          </p:cNvPr>
          <p:cNvSpPr txBox="1">
            <a:spLocks/>
          </p:cNvSpPr>
          <p:nvPr/>
        </p:nvSpPr>
        <p:spPr>
          <a:xfrm>
            <a:off x="6120" y="2259000"/>
            <a:ext cx="12209880" cy="1800000"/>
          </a:xfrm>
          <a:prstGeom prst="rect">
            <a:avLst/>
          </a:prstGeom>
          <a:solidFill>
            <a:srgbClr val="004992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/>
            <a:r>
              <a:rPr lang="pl-PL" sz="5400" b="1" dirty="0">
                <a:solidFill>
                  <a:schemeClr val="bg1"/>
                </a:solidFill>
              </a:rPr>
              <a:t>Dostępność przestrzeni akademickiej dla osób z niepełnosprawnościami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D01F1937-559C-756A-E582-75D1036CF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34177" y="6485984"/>
            <a:ext cx="2743200" cy="365125"/>
          </a:xfrm>
        </p:spPr>
        <p:txBody>
          <a:bodyPr/>
          <a:lstStyle/>
          <a:p>
            <a:fld id="{C0DE7FCD-74FC-4D3A-9665-54A6D3DBFCED}" type="slidenum">
              <a:rPr lang="pl-PL" smtClean="0"/>
              <a:t>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85697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7071E00-ABE1-44FD-92BD-2769C2C9C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06" y="-343471"/>
            <a:ext cx="9363075" cy="965835"/>
          </a:xfrm>
        </p:spPr>
        <p:txBody>
          <a:bodyPr vert="horz" lIns="74295" tIns="37148" rIns="74295" bIns="37148" rtlCol="0" anchor="b">
            <a:noAutofit/>
          </a:bodyPr>
          <a:lstStyle/>
          <a:p>
            <a:pPr rtl="0"/>
            <a:r>
              <a:rPr lang="pl-PL" sz="3600" b="1" dirty="0">
                <a:solidFill>
                  <a:schemeClr val="tx1">
                    <a:lumMod val="95000"/>
                  </a:schemeClr>
                </a:solidFill>
                <a:latin typeface="+mn-lt"/>
                <a:cs typeface="Arial" panose="020B0604020202020204" pitchFamily="34" charset="0"/>
              </a:rPr>
              <a:t>Pomyśl zanim coś powiesz</a:t>
            </a:r>
            <a:endParaRPr lang="pl-PL" sz="36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Zawartość — symbol zastępczy 2">
            <a:extLst>
              <a:ext uri="{FF2B5EF4-FFF2-40B4-BE49-F238E27FC236}">
                <a16:creationId xmlns:a16="http://schemas.microsoft.com/office/drawing/2014/main" id="{6A7BD30D-629F-49D4-AE04-2D99B365E4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19269" y="909000"/>
            <a:ext cx="8076000" cy="4001868"/>
          </a:xfrm>
        </p:spPr>
        <p:txBody>
          <a:bodyPr vert="horz" lIns="74295" tIns="37148" rIns="74295" bIns="37148" rtlCol="0" anchor="t">
            <a:noAutofit/>
          </a:bodyPr>
          <a:lstStyle/>
          <a:p>
            <a:pPr marL="357188" indent="-1778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000" dirty="0">
                <a:cs typeface="Arial" panose="020B0604020202020204" pitchFamily="34" charset="0"/>
              </a:rPr>
              <a:t>zawsze zwracaj się bezpośrednio do osoby z niepełnosprawnością, nie do jej towarzysza, asystenta, ani tłumacza języka migowego.</a:t>
            </a:r>
          </a:p>
          <a:p>
            <a:pPr marL="357188" indent="-1778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000" dirty="0">
                <a:cs typeface="Arial" panose="020B0604020202020204" pitchFamily="34" charset="0"/>
              </a:rPr>
              <a:t>szanuj jej prywatność. Jeżeli będziesz wypytywał o jej przypadłość, może się ona poczuć jakbyś sprowadzał ją wyłącznie do jej niepełnosprawności, </a:t>
            </a:r>
            <a:br>
              <a:rPr lang="pl-PL" sz="2000" dirty="0">
                <a:cs typeface="Arial" panose="020B0604020202020204" pitchFamily="34" charset="0"/>
              </a:rPr>
            </a:br>
            <a:r>
              <a:rPr lang="pl-PL" sz="2000" dirty="0">
                <a:cs typeface="Arial" panose="020B0604020202020204" pitchFamily="34" charset="0"/>
              </a:rPr>
              <a:t>a nie widział w niej człowieka (jednak wiele osób z niepełnosprawnością nie ma nic przeciwko naturalnej ciekawości).</a:t>
            </a:r>
          </a:p>
          <a:p>
            <a:pPr marL="357188" indent="-1778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000" dirty="0">
                <a:cs typeface="Arial" panose="020B0604020202020204" pitchFamily="34" charset="0"/>
              </a:rPr>
              <a:t>prowadzenie zwykłej rozmowy z osobą z niepełnosprawnością powinno być naturalne, należy zwracać się do niej jak do każdej innej osoby.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B6B2BEAE-61D1-7AAF-C8B1-78556670D4C4}"/>
              </a:ext>
            </a:extLst>
          </p:cNvPr>
          <p:cNvSpPr txBox="1"/>
          <p:nvPr/>
        </p:nvSpPr>
        <p:spPr>
          <a:xfrm>
            <a:off x="21363" y="5814116"/>
            <a:ext cx="54625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/>
              <a:t>Źródło: </a:t>
            </a:r>
            <a:r>
              <a:rPr lang="pl-PL" sz="1200" dirty="0">
                <a:hlinkClick r:id="rId3"/>
              </a:rPr>
              <a:t>https://www.gov.pl/attachment/c0832831-6277-456e-b69e-7f879291bb24</a:t>
            </a:r>
            <a:r>
              <a:rPr lang="pl-PL" sz="1200" dirty="0"/>
              <a:t> </a:t>
            </a:r>
          </a:p>
        </p:txBody>
      </p:sp>
      <p:pic>
        <p:nvPicPr>
          <p:cNvPr id="11" name="Obraz 10" descr="Grafika ze scenką w parku rozrywki, gdy dziecko pyta ojca: &quot;Tato, dlaczego ten pan porusza się na wózku?, komentarz, jak dziecku wytłumaczyć fakt poruszania się na wózku? Naturalnie powiedzieć że osoba ta ma chore nogi dlatego porusza się na wózku. ">
            <a:extLst>
              <a:ext uri="{FF2B5EF4-FFF2-40B4-BE49-F238E27FC236}">
                <a16:creationId xmlns:a16="http://schemas.microsoft.com/office/drawing/2014/main" id="{804725AF-7BF9-FB98-A151-E970BBE0F9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6000" y="248641"/>
            <a:ext cx="3646934" cy="5831983"/>
          </a:xfrm>
          <a:prstGeom prst="rect">
            <a:avLst/>
          </a:prstGeom>
        </p:spPr>
      </p:pic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94ADF2F-4CF3-BA78-ED9B-54AC32D5E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6581" y="6490173"/>
            <a:ext cx="2743200" cy="365125"/>
          </a:xfrm>
        </p:spPr>
        <p:txBody>
          <a:bodyPr/>
          <a:lstStyle/>
          <a:p>
            <a:fld id="{C0DE7FCD-74FC-4D3A-9665-54A6D3DBFCED}" type="slidenum">
              <a:rPr lang="pl-PL" smtClean="0"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75136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7071E00-ABE1-44FD-92BD-2769C2C9C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00" y="-90625"/>
            <a:ext cx="9355382" cy="683496"/>
          </a:xfrm>
        </p:spPr>
        <p:txBody>
          <a:bodyPr vert="horz" lIns="74295" tIns="37148" rIns="74295" bIns="37148" rtlCol="0" anchor="b">
            <a:noAutofit/>
          </a:bodyPr>
          <a:lstStyle/>
          <a:p>
            <a:pPr rtl="0"/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Nie rób żadnych założeń</a:t>
            </a:r>
            <a:endParaRPr lang="pl-PL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awartość — symbol zastępczy 2">
            <a:extLst>
              <a:ext uri="{FF2B5EF4-FFF2-40B4-BE49-F238E27FC236}">
                <a16:creationId xmlns:a16="http://schemas.microsoft.com/office/drawing/2014/main" id="{6A7BD30D-629F-49D4-AE04-2D99B365E4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592871"/>
            <a:ext cx="7626000" cy="3866352"/>
          </a:xfrm>
        </p:spPr>
        <p:txBody>
          <a:bodyPr vert="horz" lIns="74295" tIns="37148" rIns="74295" bIns="37148" rtlCol="0" anchor="t">
            <a:noAutofit/>
          </a:bodyPr>
          <a:lstStyle/>
          <a:p>
            <a:pPr marL="357188" indent="-1778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000" dirty="0"/>
              <a:t>osoby z niepełnosprawnością same najlepiej wiedzą co mogą zrobić a czego nie. </a:t>
            </a:r>
          </a:p>
          <a:p>
            <a:pPr marL="357188" indent="-1778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000" dirty="0"/>
              <a:t>nie podejmuj za nie decyzji co do uczestnictwa w jakiejkolwiek czynności. </a:t>
            </a:r>
          </a:p>
          <a:p>
            <a:pPr marL="357188" indent="-1778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000" dirty="0"/>
              <a:t>w zależności od sytuacji, wykluczanie osób z niepełnosprawnością </a:t>
            </a:r>
            <a:br>
              <a:rPr lang="pl-PL" sz="2000" dirty="0"/>
            </a:br>
            <a:r>
              <a:rPr lang="pl-PL" sz="2000" dirty="0"/>
              <a:t>z jakiegokolwiek działania na podstawie założeń o ich ograniczeniach może stanowić pogwałcenie ich praw.</a:t>
            </a:r>
            <a:endParaRPr lang="pl-PL" sz="2000" dirty="0">
              <a:cs typeface="Arial" panose="020B0604020202020204" pitchFamily="34" charset="0"/>
            </a:endParaRPr>
          </a:p>
        </p:txBody>
      </p:sp>
      <p:pic>
        <p:nvPicPr>
          <p:cNvPr id="6" name="Obraz 5" descr="Zdjęcie grupy studentów, w tym z niepełnosprawnościami">
            <a:extLst>
              <a:ext uri="{FF2B5EF4-FFF2-40B4-BE49-F238E27FC236}">
                <a16:creationId xmlns:a16="http://schemas.microsoft.com/office/drawing/2014/main" id="{DFAEC7FB-5B15-B3D7-19C7-568CEB9F6D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1000" y="137810"/>
            <a:ext cx="3888880" cy="3796871"/>
          </a:xfrm>
          <a:prstGeom prst="rect">
            <a:avLst/>
          </a:prstGeom>
        </p:spPr>
      </p:pic>
      <p:sp>
        <p:nvSpPr>
          <p:cNvPr id="5" name="Prostokąt 4" descr="&quot; &quot;">
            <a:extLst>
              <a:ext uri="{FF2B5EF4-FFF2-40B4-BE49-F238E27FC236}">
                <a16:creationId xmlns:a16="http://schemas.microsoft.com/office/drawing/2014/main" id="{6AE13435-3ABA-5A58-35E9-008772E6CC71}"/>
              </a:ext>
            </a:extLst>
          </p:cNvPr>
          <p:cNvSpPr/>
          <p:nvPr/>
        </p:nvSpPr>
        <p:spPr>
          <a:xfrm>
            <a:off x="3457764" y="4914000"/>
            <a:ext cx="8734236" cy="1264445"/>
          </a:xfrm>
          <a:prstGeom prst="rect">
            <a:avLst/>
          </a:prstGeom>
          <a:solidFill>
            <a:srgbClr val="00499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20000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Planując różnego rodzaju aktywności dla studentów nie należy z góry zakładać, że student ze szczególnymi potrzebami nie będzie w nich uczestniczył. Należy z nim porozmawiać i zaproponować alternatywne formy aktywności.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2AE8A60-B38E-2B5E-4D82-84C233A9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37040" y="6492875"/>
            <a:ext cx="2743200" cy="365125"/>
          </a:xfrm>
        </p:spPr>
        <p:txBody>
          <a:bodyPr/>
          <a:lstStyle/>
          <a:p>
            <a:fld id="{C0DE7FCD-74FC-4D3A-9665-54A6D3DBFCED}" type="slidenum">
              <a:rPr lang="pl-PL" smtClean="0"/>
              <a:t>11</a:t>
            </a:fld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775DB111-550C-75E4-67E1-A3B0E50901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764" y="4914000"/>
            <a:ext cx="772617" cy="77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672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7071E00-ABE1-44FD-92BD-2769C2C9C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00" y="-109175"/>
            <a:ext cx="9361483" cy="700994"/>
          </a:xfrm>
        </p:spPr>
        <p:txBody>
          <a:bodyPr vert="horz" lIns="74295" tIns="37148" rIns="74295" bIns="37148" rtlCol="0" anchor="b">
            <a:noAutofit/>
          </a:bodyPr>
          <a:lstStyle/>
          <a:p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Reaguj uprzejmie na prośby  </a:t>
            </a:r>
            <a:endParaRPr lang="pl-PL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awartość — symbol zastępczy 2">
            <a:extLst>
              <a:ext uri="{FF2B5EF4-FFF2-40B4-BE49-F238E27FC236}">
                <a16:creationId xmlns:a16="http://schemas.microsoft.com/office/drawing/2014/main" id="{6A7BD30D-629F-49D4-AE04-2D99B365E4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972404"/>
            <a:ext cx="7293190" cy="3105000"/>
          </a:xfrm>
        </p:spPr>
        <p:txBody>
          <a:bodyPr vert="horz" lIns="74295" tIns="37148" rIns="74295" bIns="37148" rtlCol="0" anchor="t">
            <a:noAutofit/>
          </a:bodyPr>
          <a:lstStyle/>
          <a:p>
            <a:pPr marL="356870" indent="-1778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000" dirty="0"/>
              <a:t>jeżeli osoby z niepełnosprawnością proszą cię o dokonanie pewnych przystosowań w twojej działalności, to nie jest to skarga. </a:t>
            </a:r>
          </a:p>
          <a:p>
            <a:pPr marL="356870" indent="-1778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000" dirty="0"/>
              <a:t>świadczy to o tym, że czują się w twojej organizacji na tyle swobodnie, aby mówić o swoich potrzebach. </a:t>
            </a:r>
            <a:endParaRPr lang="pl-PL" sz="2000" dirty="0">
              <a:cs typeface="Arial"/>
            </a:endParaRPr>
          </a:p>
          <a:p>
            <a:pPr marL="356870" indent="-1778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000" dirty="0"/>
              <a:t>jeżeli twoja reakcja będzie pozytywna, na pewno będą do ciebie wracać i powiedzą swoim znajomym, jak dobrze zostali obsłużeni.</a:t>
            </a:r>
            <a:endParaRPr lang="pl-PL" sz="2000" dirty="0">
              <a:solidFill>
                <a:schemeClr val="tx1">
                  <a:lumMod val="9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49600CF1-10C1-869C-F730-9E8CDC970467}"/>
              </a:ext>
            </a:extLst>
          </p:cNvPr>
          <p:cNvSpPr txBox="1"/>
          <p:nvPr/>
        </p:nvSpPr>
        <p:spPr>
          <a:xfrm>
            <a:off x="116615" y="4457989"/>
            <a:ext cx="56137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/>
              <a:t>Źródło: </a:t>
            </a:r>
            <a:r>
              <a:rPr lang="pl-PL" sz="1200" dirty="0">
                <a:hlinkClick r:id="rId3"/>
              </a:rPr>
              <a:t>https://www.gov.pl/attachment/c0832831-6277-456e-b69e-7f879291bb24</a:t>
            </a:r>
            <a:r>
              <a:rPr lang="pl-PL" sz="1200" dirty="0"/>
              <a:t> </a:t>
            </a:r>
          </a:p>
        </p:txBody>
      </p:sp>
      <p:sp>
        <p:nvSpPr>
          <p:cNvPr id="5" name="Prostokąt 4" descr="&quot; &quot;">
            <a:extLst>
              <a:ext uri="{FF2B5EF4-FFF2-40B4-BE49-F238E27FC236}">
                <a16:creationId xmlns:a16="http://schemas.microsoft.com/office/drawing/2014/main" id="{566CDEB0-BCDC-E177-E060-4FE94239292C}"/>
              </a:ext>
            </a:extLst>
          </p:cNvPr>
          <p:cNvSpPr/>
          <p:nvPr/>
        </p:nvSpPr>
        <p:spPr>
          <a:xfrm>
            <a:off x="0" y="5306925"/>
            <a:ext cx="8408130" cy="887660"/>
          </a:xfrm>
          <a:prstGeom prst="rect">
            <a:avLst/>
          </a:prstGeom>
          <a:solidFill>
            <a:srgbClr val="00499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20000"/>
            <a:r>
              <a:rPr lang="pl-PL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„Praktyczny poradnik savoir-vivre wobec osób niepełnosprawnych”</a:t>
            </a:r>
            <a:endParaRPr lang="pl-PL" sz="2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az 11" descr="Infografika dotycząca pomocy osobie na wózku przy zapaleniu światła do toalety, komentarz: Zapytaj, czy możesz pomóc i w jaki sposób.">
            <a:extLst>
              <a:ext uri="{FF2B5EF4-FFF2-40B4-BE49-F238E27FC236}">
                <a16:creationId xmlns:a16="http://schemas.microsoft.com/office/drawing/2014/main" id="{D6660642-4EDA-D17B-6AC5-08E1D19679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1000" y="136525"/>
            <a:ext cx="3875733" cy="5177231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D8D3C52-6557-34E1-826F-38EC8178C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0DE7FCD-74FC-4D3A-9665-54A6D3DBFCED}" type="slidenum">
              <a:rPr lang="pl-PL" smtClean="0"/>
              <a:t>12</a:t>
            </a:fld>
            <a:endParaRPr lang="pl-PL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DB3F7CAB-E222-D86E-C386-1162259D5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306926"/>
            <a:ext cx="772617" cy="77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407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245;p14">
            <a:extLst>
              <a:ext uri="{FF2B5EF4-FFF2-40B4-BE49-F238E27FC236}">
                <a16:creationId xmlns:a16="http://schemas.microsoft.com/office/drawing/2014/main" id="{6A34EC91-C0AA-E0F3-6E74-1BC9C3E6A28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42880"/>
            <a:ext cx="9075778" cy="693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b" anchorCtr="0">
            <a:no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Podsumowanie</a:t>
            </a:r>
            <a:endParaRPr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Google Shape;246;p14">
            <a:extLst>
              <a:ext uri="{FF2B5EF4-FFF2-40B4-BE49-F238E27FC236}">
                <a16:creationId xmlns:a16="http://schemas.microsoft.com/office/drawing/2014/main" id="{3E494990-A208-F29C-2CB3-00B28442B2BA}"/>
              </a:ext>
            </a:extLst>
          </p:cNvPr>
          <p:cNvSpPr txBox="1">
            <a:spLocks/>
          </p:cNvSpPr>
          <p:nvPr/>
        </p:nvSpPr>
        <p:spPr>
          <a:xfrm>
            <a:off x="-28573" y="856386"/>
            <a:ext cx="12192000" cy="204208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74275" tIns="37125" rIns="74275" bIns="37125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180975">
              <a:lnSpc>
                <a:spcPct val="150000"/>
              </a:lnSpc>
              <a:spcBef>
                <a:spcPts val="0"/>
              </a:spcBef>
              <a:buSzPts val="1800"/>
              <a:buFont typeface="Noto Sans Symbols"/>
              <a:buChar char="▪"/>
            </a:pP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pamiętaj, że u każdego z nas może pojawić się szczególna potrzeba w dowolnym momencie życia i każdy z nas może potrzebować wówczas różnego rodzaju wsparcia. </a:t>
            </a:r>
          </a:p>
          <a:p>
            <a:pPr marL="105750" indent="8549">
              <a:lnSpc>
                <a:spcPct val="150000"/>
              </a:lnSpc>
              <a:spcBef>
                <a:spcPts val="600"/>
              </a:spcBef>
              <a:buSzPts val="1800"/>
              <a:buFont typeface="Arial" panose="020B0604020202020204" pitchFamily="34" charset="0"/>
              <a:buNone/>
            </a:pP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Google Shape;247;p14">
            <a:extLst>
              <a:ext uri="{FF2B5EF4-FFF2-40B4-BE49-F238E27FC236}">
                <a16:creationId xmlns:a16="http://schemas.microsoft.com/office/drawing/2014/main" id="{913B460F-C892-0AEF-E46C-F71F45DAAD3C}"/>
              </a:ext>
            </a:extLst>
          </p:cNvPr>
          <p:cNvSpPr txBox="1"/>
          <p:nvPr/>
        </p:nvSpPr>
        <p:spPr>
          <a:xfrm>
            <a:off x="4318082" y="3054542"/>
            <a:ext cx="5097707" cy="965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pl-PL" sz="3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Dziękujemy za uwagę</a:t>
            </a:r>
            <a:endParaRPr kumimoji="0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17" name="Google Shape;250;p14" descr="Obraz przedstawia grupę studentów, w tym osoby z niepełnosprawnościami.">
            <a:extLst>
              <a:ext uri="{FF2B5EF4-FFF2-40B4-BE49-F238E27FC236}">
                <a16:creationId xmlns:a16="http://schemas.microsoft.com/office/drawing/2014/main" id="{57A0D303-0927-A3BA-8468-D7CBFA5218A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7785" y="3537460"/>
            <a:ext cx="2836046" cy="246415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248;p14" descr="&quot; &quot;">
            <a:extLst>
              <a:ext uri="{FF2B5EF4-FFF2-40B4-BE49-F238E27FC236}">
                <a16:creationId xmlns:a16="http://schemas.microsoft.com/office/drawing/2014/main" id="{C65F02DF-89FA-DD40-D3C9-4B9012B42894}"/>
              </a:ext>
            </a:extLst>
          </p:cNvPr>
          <p:cNvSpPr/>
          <p:nvPr/>
        </p:nvSpPr>
        <p:spPr>
          <a:xfrm>
            <a:off x="6065619" y="4862949"/>
            <a:ext cx="6133010" cy="1229583"/>
          </a:xfrm>
          <a:prstGeom prst="rect">
            <a:avLst/>
          </a:prstGeom>
          <a:solidFill>
            <a:srgbClr val="0049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200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tabLst/>
              <a:defRPr/>
            </a:pPr>
            <a:r>
              <a:rPr kumimoji="0" lang="pl-PL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Więcej szczegółowych informacji udzieli Państwu Uniwersyteckie Centrum Wsparcia Osób z Niepełnosprawnościami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" name="Symbol zastępczy numeru slajdu 2">
            <a:extLst>
              <a:ext uri="{FF2B5EF4-FFF2-40B4-BE49-F238E27FC236}">
                <a16:creationId xmlns:a16="http://schemas.microsoft.com/office/drawing/2014/main" id="{694D70F3-31CC-1D8F-3AFD-B178C3ABE490}"/>
              </a:ext>
            </a:extLst>
          </p:cNvPr>
          <p:cNvSpPr txBox="1">
            <a:spLocks/>
          </p:cNvSpPr>
          <p:nvPr/>
        </p:nvSpPr>
        <p:spPr>
          <a:xfrm>
            <a:off x="10101001" y="6426506"/>
            <a:ext cx="828949" cy="2154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pl-PL" sz="1138">
                <a:solidFill>
                  <a:schemeClr val="tx1">
                    <a:tint val="75000"/>
                  </a:schemeClr>
                </a:solidFill>
              </a:rPr>
              <a:pPr/>
              <a:t>13</a:t>
            </a:fld>
            <a:endParaRPr lang="pl-PL" sz="1138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B727F1C9-8EBC-80CA-ADD5-F5ED98F0B0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692" y="4480074"/>
            <a:ext cx="772617" cy="772617"/>
          </a:xfrm>
          <a:prstGeom prst="rect">
            <a:avLst/>
          </a:prstGeom>
        </p:spPr>
      </p:pic>
      <p:pic>
        <p:nvPicPr>
          <p:cNvPr id="18" name="Google Shape;249;p14">
            <a:extLst>
              <a:ext uri="{FF2B5EF4-FFF2-40B4-BE49-F238E27FC236}">
                <a16:creationId xmlns:a16="http://schemas.microsoft.com/office/drawing/2014/main" id="{CC8C07AC-8FC4-466A-B00A-BFC2BC72C4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4">
            <a:alphaModFix/>
            <a:biLevel thresh="25000"/>
          </a:blip>
          <a:srcRect/>
          <a:stretch/>
        </p:blipFill>
        <p:spPr>
          <a:xfrm>
            <a:off x="6111681" y="5004000"/>
            <a:ext cx="772617" cy="7726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0012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 descr="&quot; &quot; ">
            <a:extLst>
              <a:ext uri="{FF2B5EF4-FFF2-40B4-BE49-F238E27FC236}">
                <a16:creationId xmlns:a16="http://schemas.microsoft.com/office/drawing/2014/main" id="{1FE5A80F-038A-F6B0-6274-9F67DF29D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194" y="2529000"/>
            <a:ext cx="12212194" cy="1547447"/>
          </a:xfrm>
          <a:prstGeom prst="rect">
            <a:avLst/>
          </a:prstGeom>
          <a:solidFill>
            <a:srgbClr val="00499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536575" indent="1588">
              <a:lnSpc>
                <a:spcPct val="100000"/>
              </a:lnSpc>
              <a:spcBef>
                <a:spcPts val="0"/>
              </a:spcBef>
              <a:defRPr/>
            </a:pPr>
            <a:r>
              <a:rPr lang="pl-PL" sz="4800" b="1" kern="0" dirty="0">
                <a:solidFill>
                  <a:schemeClr val="bg1"/>
                </a:solidFill>
                <a:latin typeface="+mj-lt"/>
              </a:rPr>
              <a:t>Współpraca ze studentami </a:t>
            </a:r>
            <a:br>
              <a:rPr lang="pl-PL" sz="4800" b="1" kern="0" dirty="0">
                <a:solidFill>
                  <a:schemeClr val="bg1"/>
                </a:solidFill>
                <a:latin typeface="+mj-lt"/>
              </a:rPr>
            </a:br>
            <a:r>
              <a:rPr lang="pl-PL" sz="4800" b="1" kern="0" dirty="0">
                <a:solidFill>
                  <a:schemeClr val="bg1"/>
                </a:solidFill>
                <a:latin typeface="+mj-lt"/>
              </a:rPr>
              <a:t>z niepełnosprawnościami</a:t>
            </a:r>
            <a:endParaRPr lang="pl-PL" sz="4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C8A5B9F9-51CB-3416-94C5-7A196399F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0DE7FCD-74FC-4D3A-9665-54A6D3DBFCED}" type="slidenum">
              <a:rPr lang="pl-PL" smtClean="0"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85167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>
            <a:extLst>
              <a:ext uri="{FF2B5EF4-FFF2-40B4-BE49-F238E27FC236}">
                <a16:creationId xmlns:a16="http://schemas.microsoft.com/office/drawing/2014/main" id="{03776994-0A65-E5DC-D25A-B0745C0EA65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000" y="0"/>
            <a:ext cx="9227379" cy="683999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eaLnBrk="1" hangingPunct="1">
              <a:lnSpc>
                <a:spcPct val="72000"/>
              </a:lnSpc>
              <a:defRPr sz="7200" b="0" i="0">
                <a:solidFill>
                  <a:schemeClr val="tx1"/>
                </a:solidFill>
                <a:latin typeface="+mj-lt"/>
                <a:ea typeface="+mj-ea"/>
                <a:cs typeface="Verdana"/>
              </a:defRPr>
            </a:lvl1pPr>
          </a:lstStyle>
          <a:p>
            <a:pPr defTabSz="371521">
              <a:lnSpc>
                <a:spcPct val="100000"/>
              </a:lnSpc>
              <a:spcBef>
                <a:spcPts val="0"/>
              </a:spcBef>
              <a:defRPr/>
            </a:pPr>
            <a:r>
              <a:rPr lang="pl-PL" sz="3600" b="1" kern="0" dirty="0">
                <a:latin typeface="+mn-lt"/>
              </a:rPr>
              <a:t>Jak aktywizować studentów? (1 z 4) </a:t>
            </a:r>
            <a:br>
              <a:rPr lang="pl-PL" sz="3600" b="1" kern="0" dirty="0">
                <a:latin typeface="+mn-lt"/>
              </a:rPr>
            </a:br>
            <a:endParaRPr lang="pl-PL" sz="3600" b="1" kern="0" dirty="0">
              <a:latin typeface="+mn-lt"/>
            </a:endParaRPr>
          </a:p>
        </p:txBody>
      </p:sp>
      <p:sp>
        <p:nvSpPr>
          <p:cNvPr id="11" name="Symbol zastępczy tekstu 4">
            <a:extLst>
              <a:ext uri="{FF2B5EF4-FFF2-40B4-BE49-F238E27FC236}">
                <a16:creationId xmlns:a16="http://schemas.microsoft.com/office/drawing/2014/main" id="{54184887-4E56-3837-8D47-5D384E3B42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1000" y="989444"/>
            <a:ext cx="11655000" cy="4689556"/>
          </a:xfrm>
        </p:spPr>
        <p:txBody>
          <a:bodyPr vert="horz" lIns="0" tIns="0" rIns="0" bIns="0" numCol="1" spcCol="540000" rtlCol="0" anchor="t">
            <a:no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pl-PL" sz="2000" dirty="0">
                <a:latin typeface="+mn-lt"/>
              </a:rPr>
              <a:t>Aktywizacja studentów z niepełnosprawnościami jest niezwykle ważna, aby zapewnić im pełne uczestnictwo </a:t>
            </a:r>
            <a:br>
              <a:rPr lang="pl-PL" sz="2000" dirty="0">
                <a:latin typeface="+mn-lt"/>
              </a:rPr>
            </a:br>
            <a:r>
              <a:rPr lang="pl-PL" sz="2000" dirty="0">
                <a:latin typeface="+mn-lt"/>
              </a:rPr>
              <a:t>w życiu akademickim można stosować:</a:t>
            </a:r>
            <a:endParaRPr lang="pl-PL" sz="2000" dirty="0">
              <a:latin typeface="+mn-lt"/>
              <a:cs typeface="Arial"/>
            </a:endParaRPr>
          </a:p>
          <a:p>
            <a:pPr marL="2159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000" b="1" dirty="0">
                <a:latin typeface="+mn-lt"/>
              </a:rPr>
              <a:t>1. Technologie asystujące</a:t>
            </a:r>
            <a:r>
              <a:rPr lang="pl-PL" sz="2000" dirty="0">
                <a:latin typeface="+mn-lt"/>
              </a:rPr>
              <a:t>: wykorzystanie technologii asystujących, takich jak aplikacje i oprogramowanie specjalistyczne może pomóc studentom z niepełnosprawnościami. Istnieje szereg aplikacji wspomagających zwłaszcza osoby z dysfunkcjami wzroku i słuchu, które są kluczowe w nauczaniu języków obcych </a:t>
            </a:r>
            <a:br>
              <a:rPr lang="pl-PL" sz="2000" dirty="0">
                <a:latin typeface="+mn-lt"/>
              </a:rPr>
            </a:br>
            <a:r>
              <a:rPr lang="pl-PL" sz="2000" dirty="0">
                <a:latin typeface="+mn-lt"/>
              </a:rPr>
              <a:t>i komunikacji.</a:t>
            </a:r>
            <a:endParaRPr lang="pl-PL" sz="2000" b="1" dirty="0">
              <a:latin typeface="+mn-lt"/>
            </a:endParaRPr>
          </a:p>
          <a:p>
            <a:pPr marL="444500" indent="-268288">
              <a:lnSpc>
                <a:spcPct val="150000"/>
              </a:lnSpc>
              <a:spcBef>
                <a:spcPts val="0"/>
              </a:spcBef>
              <a:buAutoNum type="arabicPeriod" startAt="2"/>
            </a:pPr>
            <a:r>
              <a:rPr lang="pl-PL" sz="2000" b="1" dirty="0">
                <a:latin typeface="+mn-lt"/>
              </a:rPr>
              <a:t>Indywidualne plany dostosowane: </a:t>
            </a:r>
            <a:r>
              <a:rPr lang="pl-PL" sz="2000" dirty="0">
                <a:latin typeface="+mn-lt"/>
              </a:rPr>
              <a:t>tworzenie indywidualnych planów edukacyjnych dla studentów </a:t>
            </a:r>
            <a:br>
              <a:rPr lang="pl-PL" sz="2000" dirty="0">
                <a:latin typeface="+mn-lt"/>
              </a:rPr>
            </a:br>
            <a:r>
              <a:rPr lang="pl-PL" sz="2000" dirty="0">
                <a:latin typeface="+mn-lt"/>
              </a:rPr>
              <a:t>z niepełnosprawnościami jest bardzo ważne. W ramach tych planów można dostosowywać materiały edukacyjne, metody nauczania oraz oceniania, aby zapewnić dostępność i równość szans.</a:t>
            </a:r>
            <a:endParaRPr lang="pl-PL" altLang="pl-PL" sz="2000" dirty="0">
              <a:latin typeface="+mn-lt"/>
              <a:cs typeface="Arial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FA072CDC-EEFB-A574-8476-0F4D108B690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71755" y="6621882"/>
            <a:ext cx="1020245" cy="215444"/>
          </a:xfrm>
        </p:spPr>
        <p:txBody>
          <a:bodyPr/>
          <a:lstStyle/>
          <a:p>
            <a:fld id="{B6F15528-21DE-4FAA-801E-634DDDAF4B2B}" type="slidenum">
              <a:rPr lang="pl-PL" smtClean="0"/>
              <a:pPr/>
              <a:t>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70446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BFCC01-C993-07FB-A370-B56895A6D8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>
            <a:extLst>
              <a:ext uri="{FF2B5EF4-FFF2-40B4-BE49-F238E27FC236}">
                <a16:creationId xmlns:a16="http://schemas.microsoft.com/office/drawing/2014/main" id="{58428E37-5410-8DFE-213D-E5209BC7A9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000" y="24111"/>
            <a:ext cx="9235659" cy="53484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eaLnBrk="1" hangingPunct="1">
              <a:lnSpc>
                <a:spcPct val="72000"/>
              </a:lnSpc>
              <a:defRPr sz="7200" b="0" i="0">
                <a:solidFill>
                  <a:schemeClr val="tx1"/>
                </a:solidFill>
                <a:latin typeface="+mj-lt"/>
                <a:ea typeface="+mj-ea"/>
                <a:cs typeface="Verdana"/>
              </a:defRPr>
            </a:lvl1pPr>
          </a:lstStyle>
          <a:p>
            <a:pPr defTabSz="371521">
              <a:lnSpc>
                <a:spcPct val="100000"/>
              </a:lnSpc>
              <a:spcBef>
                <a:spcPts val="0"/>
              </a:spcBef>
              <a:defRPr/>
            </a:pPr>
            <a:r>
              <a:rPr lang="pl-PL" sz="3600" b="1" kern="0" dirty="0">
                <a:latin typeface="+mn-lt"/>
              </a:rPr>
              <a:t>Jak aktywizować studentów? (2 z 4) </a:t>
            </a:r>
            <a:br>
              <a:rPr lang="pl-PL" sz="3600" b="1" kern="0" dirty="0">
                <a:latin typeface="+mn-lt"/>
              </a:rPr>
            </a:br>
            <a:endParaRPr lang="pl-PL" sz="3600" b="1" kern="0" dirty="0">
              <a:latin typeface="+mn-lt"/>
            </a:endParaRPr>
          </a:p>
        </p:txBody>
      </p:sp>
      <p:sp>
        <p:nvSpPr>
          <p:cNvPr id="11" name="Symbol zastępczy tekstu 4">
            <a:extLst>
              <a:ext uri="{FF2B5EF4-FFF2-40B4-BE49-F238E27FC236}">
                <a16:creationId xmlns:a16="http://schemas.microsoft.com/office/drawing/2014/main" id="{DA1C54B4-CB5C-D128-E45F-61B158F2E4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1000" y="921154"/>
            <a:ext cx="11250000" cy="3452845"/>
          </a:xfrm>
        </p:spPr>
        <p:txBody>
          <a:bodyPr vert="horz" lIns="0" tIns="0" rIns="0" bIns="0" numCol="1" spcCol="540000" rtlCol="0" anchor="t">
            <a:noAutofit/>
          </a:bodyPr>
          <a:lstStyle/>
          <a:p>
            <a:pPr marL="448945" indent="-266700">
              <a:lnSpc>
                <a:spcPct val="140000"/>
              </a:lnSpc>
              <a:spcBef>
                <a:spcPts val="0"/>
              </a:spcBef>
              <a:buFont typeface="+mj-lt"/>
              <a:buAutoNum type="arabicPeriod" startAt="3"/>
            </a:pPr>
            <a:r>
              <a:rPr lang="pl-PL" sz="1800" b="1" dirty="0">
                <a:latin typeface="+mn-lt"/>
              </a:rPr>
              <a:t>Współpraca studencka: </a:t>
            </a:r>
            <a:r>
              <a:rPr lang="pl-PL" sz="1800" dirty="0">
                <a:latin typeface="+mn-lt"/>
              </a:rPr>
              <a:t>zachęcanie do współpracy między studentami bez i z niepełnosprawnościami może prowadzić do integracji i wzajemnego wsparcia. </a:t>
            </a:r>
            <a:endParaRPr lang="pl-PL" dirty="0">
              <a:latin typeface="+mn-lt"/>
            </a:endParaRPr>
          </a:p>
          <a:p>
            <a:pPr marL="448945" indent="-266700">
              <a:lnSpc>
                <a:spcPct val="150000"/>
              </a:lnSpc>
              <a:spcBef>
                <a:spcPts val="0"/>
              </a:spcBef>
              <a:buFont typeface="+mj-lt"/>
              <a:buAutoNum type="arabicPeriod" startAt="3"/>
            </a:pPr>
            <a:r>
              <a:rPr lang="pl-PL" sz="1800" b="1" dirty="0">
                <a:latin typeface="+mn-lt"/>
              </a:rPr>
              <a:t>Szkolenia dla kadry akademickiej</a:t>
            </a:r>
            <a:r>
              <a:rPr lang="pl-PL" sz="1800" dirty="0">
                <a:latin typeface="+mn-lt"/>
              </a:rPr>
              <a:t>: wprowadzenie szkoleń dla nauczycieli  na temat różnych niepełnosprawności </a:t>
            </a:r>
            <a:br>
              <a:rPr lang="pl-PL" sz="1800" dirty="0">
                <a:latin typeface="+mn-lt"/>
              </a:rPr>
            </a:br>
            <a:r>
              <a:rPr lang="pl-PL" sz="1800" dirty="0">
                <a:latin typeface="+mn-lt"/>
              </a:rPr>
              <a:t>i odpowiednich strategii nauczania może pomóc w tworzeniu bardziej dostępnych i inkluzyjnych środowisk edukacyjnych.</a:t>
            </a:r>
          </a:p>
          <a:p>
            <a:pPr marL="448945" indent="-266700">
              <a:lnSpc>
                <a:spcPct val="140000"/>
              </a:lnSpc>
              <a:spcBef>
                <a:spcPts val="0"/>
              </a:spcBef>
              <a:buFont typeface="+mj-lt"/>
              <a:buAutoNum type="arabicPeriod" startAt="3"/>
            </a:pPr>
            <a:r>
              <a:rPr lang="pl-PL" sz="1800" b="1" dirty="0"/>
              <a:t>Udogodnienia architektoniczne</a:t>
            </a:r>
            <a:r>
              <a:rPr lang="pl-PL" sz="1800" dirty="0"/>
              <a:t>: dostępne udogodnienia architektoniczne, takie jak windy, podjazdy dla wózków czy toalety, są kluczowe dla zapewnienia pełnego uczestnictwa studentów z niepełnosprawnościami w życiu uniwersyteckim.</a:t>
            </a: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5A031129-0BB1-510A-63B0-CB2E6BD541A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35412" y="6642556"/>
            <a:ext cx="1020245" cy="215444"/>
          </a:xfrm>
        </p:spPr>
        <p:txBody>
          <a:bodyPr/>
          <a:lstStyle/>
          <a:p>
            <a:fld id="{B6F15528-21DE-4FAA-801E-634DDDAF4B2B}" type="slidenum">
              <a:rPr lang="pl-PL" smtClean="0"/>
              <a:pPr/>
              <a:t>4</a:t>
            </a:fld>
            <a:endParaRPr lang="pl-PL"/>
          </a:p>
        </p:txBody>
      </p:sp>
      <p:sp>
        <p:nvSpPr>
          <p:cNvPr id="2" name="Prostokąt 1" descr="&quot; &quot;">
            <a:extLst>
              <a:ext uri="{FF2B5EF4-FFF2-40B4-BE49-F238E27FC236}">
                <a16:creationId xmlns:a16="http://schemas.microsoft.com/office/drawing/2014/main" id="{497D3519-957A-65AE-DB0C-52608BEF74B1}"/>
              </a:ext>
            </a:extLst>
          </p:cNvPr>
          <p:cNvSpPr/>
          <p:nvPr/>
        </p:nvSpPr>
        <p:spPr>
          <a:xfrm>
            <a:off x="5736000" y="5094000"/>
            <a:ext cx="6456000" cy="987871"/>
          </a:xfrm>
          <a:prstGeom prst="rect">
            <a:avLst/>
          </a:prstGeom>
          <a:solidFill>
            <a:srgbClr val="0A3D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6000"/>
            <a:r>
              <a:rPr lang="pl-PL" sz="2000" dirty="0"/>
              <a:t>Rekomenduje się tworzenie inicjatyw, w których osoby z różnymi umiejętnościami i potrzebami będą wspólnie pracować razem nad projektem czy zadaniem.</a:t>
            </a:r>
            <a:endParaRPr lang="en-US" sz="2000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ED629727-76D4-F182-111C-7BA95AE5DB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691" y="5158674"/>
            <a:ext cx="772617" cy="77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005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>
            <a:extLst>
              <a:ext uri="{FF2B5EF4-FFF2-40B4-BE49-F238E27FC236}">
                <a16:creationId xmlns:a16="http://schemas.microsoft.com/office/drawing/2014/main" id="{03776994-0A65-E5DC-D25A-B0745C0EA65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5999" y="19286"/>
            <a:ext cx="9318000" cy="638999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eaLnBrk="1" hangingPunct="1">
              <a:lnSpc>
                <a:spcPct val="72000"/>
              </a:lnSpc>
              <a:defRPr sz="7200" b="0" i="0">
                <a:solidFill>
                  <a:schemeClr val="tx1"/>
                </a:solidFill>
                <a:latin typeface="+mj-lt"/>
                <a:ea typeface="+mj-ea"/>
                <a:cs typeface="Verdana"/>
              </a:defRPr>
            </a:lvl1pPr>
          </a:lstStyle>
          <a:p>
            <a:pPr defTabSz="371521">
              <a:lnSpc>
                <a:spcPct val="100000"/>
              </a:lnSpc>
              <a:spcBef>
                <a:spcPts val="0"/>
              </a:spcBef>
              <a:defRPr/>
            </a:pPr>
            <a:r>
              <a:rPr lang="pl-PL" sz="3600" b="1" kern="0" dirty="0">
                <a:latin typeface="+mn-lt"/>
              </a:rPr>
              <a:t>Jak aktywizować studentów? (3 z 4)</a:t>
            </a:r>
          </a:p>
        </p:txBody>
      </p:sp>
      <p:sp>
        <p:nvSpPr>
          <p:cNvPr id="11" name="Symbol zastępczy tekstu 4">
            <a:extLst>
              <a:ext uri="{FF2B5EF4-FFF2-40B4-BE49-F238E27FC236}">
                <a16:creationId xmlns:a16="http://schemas.microsoft.com/office/drawing/2014/main" id="{54184887-4E56-3837-8D47-5D384E3B42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6588" y="868041"/>
            <a:ext cx="11814412" cy="3100959"/>
          </a:xfrm>
        </p:spPr>
        <p:txBody>
          <a:bodyPr vert="horz" lIns="0" tIns="0" rIns="0" bIns="0" numCol="1" spcCol="540000" rtlCol="0" anchor="t">
            <a:noAutofit/>
          </a:bodyPr>
          <a:lstStyle/>
          <a:p>
            <a:pPr marL="358775" indent="-266700">
              <a:lnSpc>
                <a:spcPct val="150000"/>
              </a:lnSpc>
              <a:spcBef>
                <a:spcPts val="0"/>
              </a:spcBef>
              <a:buFont typeface="+mj-lt"/>
              <a:buAutoNum type="arabicPeriod" startAt="6"/>
            </a:pPr>
            <a:r>
              <a:rPr lang="pl-PL" sz="2000" b="1" dirty="0">
                <a:latin typeface="+mn-lt"/>
              </a:rPr>
              <a:t>Mentoring i wsparcie </a:t>
            </a:r>
            <a:r>
              <a:rPr lang="pl-PL" sz="2000" b="1" dirty="0" err="1">
                <a:latin typeface="+mn-lt"/>
              </a:rPr>
              <a:t>coachingowe</a:t>
            </a:r>
            <a:r>
              <a:rPr lang="pl-PL" sz="2000" b="1" dirty="0">
                <a:latin typeface="+mn-lt"/>
              </a:rPr>
              <a:t>: </a:t>
            </a:r>
            <a:r>
              <a:rPr lang="pl-PL" sz="2000" dirty="0">
                <a:latin typeface="+mn-lt"/>
              </a:rPr>
              <a:t>zapewnienie mentorów, </a:t>
            </a:r>
            <a:r>
              <a:rPr lang="pl-PL" sz="2000" dirty="0" err="1">
                <a:latin typeface="+mn-lt"/>
              </a:rPr>
              <a:t>coachów</a:t>
            </a:r>
            <a:r>
              <a:rPr lang="pl-PL" sz="2000" dirty="0">
                <a:latin typeface="+mn-lt"/>
              </a:rPr>
              <a:t> lub opiekunów dla studentów </a:t>
            </a:r>
            <a:br>
              <a:rPr lang="pl-PL" sz="2000" dirty="0">
                <a:latin typeface="+mn-lt"/>
              </a:rPr>
            </a:br>
            <a:r>
              <a:rPr lang="pl-PL" sz="2000" dirty="0">
                <a:latin typeface="+mn-lt"/>
              </a:rPr>
              <a:t>z niepełnosprawnościami może być bardzo pomocne. Mentorzy mogą pomagać w integracji społecznej, udzielaniu wsparcia i doradztwa, jak radzić sobie w trudnych sytuacjach. </a:t>
            </a:r>
            <a:r>
              <a:rPr lang="en-AU" sz="2000" noProof="0" dirty="0">
                <a:latin typeface="+mn-lt"/>
              </a:rPr>
              <a:t>Coach</a:t>
            </a:r>
            <a:r>
              <a:rPr lang="pl-PL" sz="2000" dirty="0">
                <a:latin typeface="+mn-lt"/>
              </a:rPr>
              <a:t> może pomagać </a:t>
            </a:r>
            <a:br>
              <a:rPr lang="pl-PL" sz="2000" dirty="0">
                <a:latin typeface="+mn-lt"/>
              </a:rPr>
            </a:br>
            <a:r>
              <a:rPr lang="pl-PL" sz="2000" dirty="0">
                <a:latin typeface="+mn-lt"/>
              </a:rPr>
              <a:t>w motywowaniu i osiąganiu celów. </a:t>
            </a:r>
          </a:p>
          <a:p>
            <a:pPr marL="358775" indent="-266700">
              <a:lnSpc>
                <a:spcPct val="140000"/>
              </a:lnSpc>
              <a:spcBef>
                <a:spcPts val="0"/>
              </a:spcBef>
              <a:buFont typeface="+mj-lt"/>
              <a:buAutoNum type="arabicPeriod" startAt="6"/>
            </a:pPr>
            <a:r>
              <a:rPr lang="pl-PL" sz="2000" b="1" dirty="0">
                <a:latin typeface="+mn-lt"/>
              </a:rPr>
              <a:t>Spotkania informacyjne: </a:t>
            </a:r>
            <a:r>
              <a:rPr lang="pl-PL" sz="2000" dirty="0">
                <a:latin typeface="+mn-lt"/>
              </a:rPr>
              <a:t>regularne spotkania informacyjne dla studentów z niepełnosprawnościami mogą służyć jako platforma do omówienia ich potrzeb, problemów i sugestii. Mogą również być miejscem, w którym studenci mogą wymieniać się doświadczeniami i wspierać się nawzajem. </a:t>
            </a:r>
            <a:endParaRPr lang="pl-PL" altLang="pl-PL" sz="2000" dirty="0">
              <a:latin typeface="+mn-lt"/>
            </a:endParaRPr>
          </a:p>
        </p:txBody>
      </p:sp>
      <p:sp>
        <p:nvSpPr>
          <p:cNvPr id="6" name="Prostokąt 5" descr="&quot; &quot;">
            <a:extLst>
              <a:ext uri="{FF2B5EF4-FFF2-40B4-BE49-F238E27FC236}">
                <a16:creationId xmlns:a16="http://schemas.microsoft.com/office/drawing/2014/main" id="{1F12437D-0287-AC5B-D4E2-CDBE5D6F63C8}"/>
              </a:ext>
            </a:extLst>
          </p:cNvPr>
          <p:cNvSpPr/>
          <p:nvPr/>
        </p:nvSpPr>
        <p:spPr>
          <a:xfrm>
            <a:off x="5350063" y="5127828"/>
            <a:ext cx="6840000" cy="862131"/>
          </a:xfrm>
          <a:prstGeom prst="rect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20000"/>
            <a:r>
              <a:rPr lang="pl-PL" sz="2000" dirty="0"/>
              <a:t>Zwłaszcza coaching osób z niepełnosprawnościami jest efektywnym narzędziem wsparcia</a:t>
            </a:r>
            <a:endParaRPr lang="en-US" sz="2000" dirty="0"/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CDB2249C-D4CE-2C6E-30DE-C90FD3E3F17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55949" y="6642556"/>
            <a:ext cx="1020245" cy="215444"/>
          </a:xfrm>
        </p:spPr>
        <p:txBody>
          <a:bodyPr/>
          <a:lstStyle/>
          <a:p>
            <a:fld id="{B6F15528-21DE-4FAA-801E-634DDDAF4B2B}" type="slidenum">
              <a:rPr lang="pl-PL" smtClean="0"/>
              <a:pPr/>
              <a:t>5</a:t>
            </a:fld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74ED2E8B-93AB-3639-7C02-429756CEE0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063" y="5127828"/>
            <a:ext cx="772617" cy="77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279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>
            <a:extLst>
              <a:ext uri="{FF2B5EF4-FFF2-40B4-BE49-F238E27FC236}">
                <a16:creationId xmlns:a16="http://schemas.microsoft.com/office/drawing/2014/main" id="{03776994-0A65-E5DC-D25A-B0745C0EA65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6000" y="22212"/>
            <a:ext cx="9282183" cy="593999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eaLnBrk="1" hangingPunct="1">
              <a:lnSpc>
                <a:spcPct val="72000"/>
              </a:lnSpc>
              <a:defRPr sz="7200" b="0" i="0">
                <a:solidFill>
                  <a:schemeClr val="tx1"/>
                </a:solidFill>
                <a:latin typeface="+mj-lt"/>
                <a:ea typeface="+mj-ea"/>
                <a:cs typeface="Verdana"/>
              </a:defRPr>
            </a:lvl1pPr>
          </a:lstStyle>
          <a:p>
            <a:pPr defTabSz="371521">
              <a:lnSpc>
                <a:spcPct val="100000"/>
              </a:lnSpc>
              <a:spcBef>
                <a:spcPts val="0"/>
              </a:spcBef>
              <a:defRPr/>
            </a:pPr>
            <a:r>
              <a:rPr lang="pl-PL" sz="3600" b="1" kern="0" dirty="0"/>
              <a:t>Jak aktywizować studentów? (4 z 4)</a:t>
            </a:r>
          </a:p>
        </p:txBody>
      </p:sp>
      <p:sp>
        <p:nvSpPr>
          <p:cNvPr id="2" name="Symbol zastępczy tekstu 4">
            <a:extLst>
              <a:ext uri="{FF2B5EF4-FFF2-40B4-BE49-F238E27FC236}">
                <a16:creationId xmlns:a16="http://schemas.microsoft.com/office/drawing/2014/main" id="{1C79B131-FF72-1603-02EF-9028804A9F86}"/>
              </a:ext>
            </a:extLst>
          </p:cNvPr>
          <p:cNvSpPr txBox="1">
            <a:spLocks/>
          </p:cNvSpPr>
          <p:nvPr/>
        </p:nvSpPr>
        <p:spPr>
          <a:xfrm>
            <a:off x="235332" y="1188960"/>
            <a:ext cx="11721335" cy="2600040"/>
          </a:xfrm>
          <a:prstGeom prst="rect">
            <a:avLst/>
          </a:prstGeom>
        </p:spPr>
        <p:txBody>
          <a:bodyPr lIns="0" tIns="0" rIns="0" bIns="0" numCol="1" spcCol="540000">
            <a:noAutofit/>
          </a:bodyPr>
          <a:lstStyle>
            <a:lvl1pPr marL="0" indent="0" algn="l" eaLnBrk="1" hangingPunct="1">
              <a:lnSpc>
                <a:spcPct val="115000"/>
              </a:lnSpc>
              <a:spcBef>
                <a:spcPts val="5200"/>
              </a:spcBef>
              <a:buFontTx/>
              <a:buNone/>
              <a:tabLst>
                <a:tab pos="720000" algn="l"/>
              </a:tabLst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2400" indent="-571500" algn="l" eaLnBrk="1" hangingPunct="1">
              <a:lnSpc>
                <a:spcPct val="115000"/>
              </a:lnSpc>
              <a:spcBef>
                <a:spcPts val="5000"/>
              </a:spcBef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tabLst>
                <a:tab pos="648000" algn="l"/>
              </a:tabLst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504000" algn="l" eaLnBrk="1" hangingPunct="1">
              <a:lnSpc>
                <a:spcPct val="115000"/>
              </a:lnSpc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4000" indent="-504000" algn="l" eaLnBrk="1" hangingPunct="1">
              <a:lnSpc>
                <a:spcPct val="115000"/>
              </a:lnSpc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04000" indent="-504000" algn="l" eaLnBrk="1" hangingPunct="1">
              <a:lnSpc>
                <a:spcPct val="115000"/>
              </a:lnSpc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2739" eaLnBrk="1" hangingPunct="1">
              <a:defRPr>
                <a:latin typeface="+mn-lt"/>
                <a:ea typeface="+mn-ea"/>
                <a:cs typeface="+mn-cs"/>
              </a:defRPr>
            </a:lvl6pPr>
            <a:lvl7pPr marL="3327285" eaLnBrk="1" hangingPunct="1">
              <a:defRPr>
                <a:latin typeface="+mn-lt"/>
                <a:ea typeface="+mn-ea"/>
                <a:cs typeface="+mn-cs"/>
              </a:defRPr>
            </a:lvl7pPr>
            <a:lvl8pPr marL="3881833" eaLnBrk="1" hangingPunct="1">
              <a:defRPr>
                <a:latin typeface="+mn-lt"/>
                <a:ea typeface="+mn-ea"/>
                <a:cs typeface="+mn-cs"/>
              </a:defRPr>
            </a:lvl8pPr>
            <a:lvl9pPr marL="4436381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342900" indent="-250825">
              <a:lnSpc>
                <a:spcPct val="150000"/>
              </a:lnSpc>
              <a:spcBef>
                <a:spcPts val="600"/>
              </a:spcBef>
              <a:buFont typeface="+mj-lt"/>
              <a:buAutoNum type="arabicPeriod" startAt="8"/>
            </a:pPr>
            <a:r>
              <a:rPr lang="pl-PL" sz="2000" b="1" dirty="0"/>
              <a:t>Grupy tematyczne w </a:t>
            </a:r>
            <a:r>
              <a:rPr lang="en-AU" sz="2000" b="1" noProof="0" dirty="0"/>
              <a:t>social</a:t>
            </a:r>
            <a:r>
              <a:rPr lang="pl-PL" sz="2000" b="1" dirty="0"/>
              <a:t> mediach: </a:t>
            </a:r>
            <a:r>
              <a:rPr lang="pl-PL" sz="2000" dirty="0"/>
              <a:t>są narzędziem komunikacji pozwalającym na przełamanie barier </a:t>
            </a:r>
            <a:br>
              <a:rPr lang="pl-PL" sz="2000" dirty="0"/>
            </a:br>
            <a:r>
              <a:rPr lang="pl-PL" sz="2000" dirty="0"/>
              <a:t>w komunikacji, poznaniem osób o podobnych problemach i nawiązaniem relacji.</a:t>
            </a:r>
          </a:p>
          <a:p>
            <a:pPr marL="92075">
              <a:lnSpc>
                <a:spcPct val="150000"/>
              </a:lnSpc>
              <a:spcBef>
                <a:spcPts val="600"/>
              </a:spcBef>
            </a:pPr>
            <a:r>
              <a:rPr lang="pl-PL" sz="2000" dirty="0"/>
              <a:t>Te metody mogą być skutecznym sposobem na aktywizację studentów z niepełnosprawnościami i zapewnienie im pełniejszego uczestniczenia w życiu akademickim. Ważne jest, aby uwzględniać indywidualne potrzeby każdego studenta i dążyć do tworzenia bardziej dostępnych i inkluzyjnych środowisk edukacyjnych.</a:t>
            </a:r>
            <a:endParaRPr lang="pl-PL" altLang="pl-PL" sz="2000" dirty="0">
              <a:cs typeface="Arial"/>
            </a:endParaRPr>
          </a:p>
        </p:txBody>
      </p:sp>
      <p:sp>
        <p:nvSpPr>
          <p:cNvPr id="5" name="Prostokąt 4" descr="&quot; &quot;">
            <a:extLst>
              <a:ext uri="{FF2B5EF4-FFF2-40B4-BE49-F238E27FC236}">
                <a16:creationId xmlns:a16="http://schemas.microsoft.com/office/drawing/2014/main" id="{040B1A0F-D33A-34D2-D638-212A24A5CBE5}"/>
              </a:ext>
            </a:extLst>
          </p:cNvPr>
          <p:cNvSpPr/>
          <p:nvPr/>
        </p:nvSpPr>
        <p:spPr>
          <a:xfrm>
            <a:off x="6591001" y="5048999"/>
            <a:ext cx="5601000" cy="824279"/>
          </a:xfrm>
          <a:prstGeom prst="rect">
            <a:avLst/>
          </a:prstGeom>
          <a:solidFill>
            <a:srgbClr val="00499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6000"/>
            <a:r>
              <a:rPr lang="pl-PL" sz="2000" dirty="0"/>
              <a:t>Warto promować dobre praktyki w zakresie działań aktywizujących i włączających</a:t>
            </a:r>
            <a:endParaRPr lang="en-US" sz="2000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0E5D41F4-6C8E-D13F-4537-9A2607C0ED3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71755" y="6642556"/>
            <a:ext cx="1020245" cy="215444"/>
          </a:xfrm>
        </p:spPr>
        <p:txBody>
          <a:bodyPr/>
          <a:lstStyle/>
          <a:p>
            <a:fld id="{B6F15528-21DE-4FAA-801E-634DDDAF4B2B}" type="slidenum">
              <a:rPr lang="pl-PL" smtClean="0"/>
              <a:pPr/>
              <a:t>6</a:t>
            </a:fld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FCE43A94-C2D5-AF64-0098-7B70F7DDD1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000" y="5068130"/>
            <a:ext cx="772617" cy="77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356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7071E00-ABE1-44FD-92BD-2769C2C9C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00" y="6537"/>
            <a:ext cx="5472268" cy="676854"/>
          </a:xfrm>
        </p:spPr>
        <p:txBody>
          <a:bodyPr vert="horz" lIns="74295" tIns="37148" rIns="74295" bIns="37148" rtlCol="0" anchor="b">
            <a:noAutofit/>
          </a:bodyPr>
          <a:lstStyle/>
          <a:p>
            <a:pPr rtl="0"/>
            <a:r>
              <a:rPr lang="pl-PL" sz="3600" b="1" dirty="0"/>
              <a:t>Normy etyczne</a:t>
            </a:r>
          </a:p>
        </p:txBody>
      </p:sp>
      <p:sp>
        <p:nvSpPr>
          <p:cNvPr id="3" name="Zawartość — symbol zastępczy 2">
            <a:extLst>
              <a:ext uri="{FF2B5EF4-FFF2-40B4-BE49-F238E27FC236}">
                <a16:creationId xmlns:a16="http://schemas.microsoft.com/office/drawing/2014/main" id="{6A7BD30D-629F-49D4-AE04-2D99B365E4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94" y="1224000"/>
            <a:ext cx="7391983" cy="2745000"/>
          </a:xfrm>
        </p:spPr>
        <p:txBody>
          <a:bodyPr vert="horz" lIns="74295" tIns="37148" rIns="74295" bIns="37148" rtlCol="0" anchor="ctr">
            <a:noAutofit/>
          </a:bodyPr>
          <a:lstStyle/>
          <a:p>
            <a:pPr marL="357188" indent="-1778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000" dirty="0">
                <a:cs typeface="Arial" panose="020B0604020202020204" pitchFamily="34" charset="0"/>
              </a:rPr>
              <a:t>unikajmy negatywnych określeń w stylu „cierpiący” czy „chory”, mówmy „osoba z depresją” zamiast „osoba cierpiąca na depresję”. </a:t>
            </a:r>
          </a:p>
          <a:p>
            <a:pPr marL="357188" indent="-1778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000" dirty="0">
                <a:cs typeface="Arial" panose="020B0604020202020204" pitchFamily="34" charset="0"/>
              </a:rPr>
              <a:t>swobodnie używajmy wyrażeń idiomatycznych. Całkowicie dopuszczalne jest żegnanie się z osobą niewidomą słowami „dobrze było cię widzieć” albo „do zobaczenia” – osoby te same używają takich zwrotów.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4A7EDD19-2FED-2712-BBE3-ACECCFE28957}"/>
              </a:ext>
            </a:extLst>
          </p:cNvPr>
          <p:cNvSpPr txBox="1"/>
          <p:nvPr/>
        </p:nvSpPr>
        <p:spPr>
          <a:xfrm>
            <a:off x="6394" y="5995222"/>
            <a:ext cx="545960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/>
              <a:t>Źródło: </a:t>
            </a:r>
            <a:r>
              <a:rPr lang="pl-PL" sz="1200" dirty="0">
                <a:hlinkClick r:id="rId3"/>
              </a:rPr>
              <a:t>https://www.gov.pl/attachment/c0832831-6277-456e-b69e-7f879291bb24</a:t>
            </a:r>
            <a:r>
              <a:rPr lang="pl-PL" sz="1200" dirty="0"/>
              <a:t> </a:t>
            </a:r>
          </a:p>
        </p:txBody>
      </p:sp>
      <p:pic>
        <p:nvPicPr>
          <p:cNvPr id="13" name="Obraz 12" descr="Scenka sytuacyjna przy wyjściu recepcyjnym, recepcjonistka zastanawia się widząc osobę niewidomą z psem,&#10;*Czy wypada powiedzieć do widzenia?. Komentarz: Zawsze używaj słów i zwrotów, które funkcjonują w codziennym kontakcie-nie bój się powiedzieć. Osobie niewidomej „do zobaczenia”">
            <a:extLst>
              <a:ext uri="{FF2B5EF4-FFF2-40B4-BE49-F238E27FC236}">
                <a16:creationId xmlns:a16="http://schemas.microsoft.com/office/drawing/2014/main" id="{AB63335C-59C8-DCE6-E74D-91CF890E29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1000" y="99000"/>
            <a:ext cx="3778069" cy="6104919"/>
          </a:xfrm>
          <a:prstGeom prst="rect">
            <a:avLst/>
          </a:prstGeom>
        </p:spPr>
      </p:pic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3A24756-7B4B-6F2C-520E-A320D322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0DE7FCD-74FC-4D3A-9665-54A6D3DBFCED}" type="slidenum">
              <a:rPr lang="pl-PL" smtClean="0"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63186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7071E00-ABE1-44FD-92BD-2769C2C9C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000" y="0"/>
            <a:ext cx="9342075" cy="693409"/>
          </a:xfrm>
        </p:spPr>
        <p:txBody>
          <a:bodyPr vert="horz" lIns="74295" tIns="37148" rIns="74295" bIns="37148" rtlCol="0" anchor="b">
            <a:noAutofit/>
          </a:bodyPr>
          <a:lstStyle/>
          <a:p>
            <a:r>
              <a:rPr lang="pl-PL" sz="3600" b="1" dirty="0">
                <a:solidFill>
                  <a:schemeClr val="tx1">
                    <a:lumMod val="95000"/>
                  </a:schemeClr>
                </a:solidFill>
                <a:latin typeface="+mn-lt"/>
                <a:cs typeface="Arial" panose="020B0604020202020204" pitchFamily="34" charset="0"/>
              </a:rPr>
              <a:t>Zanim pomożesz - zapytaj</a:t>
            </a:r>
            <a:endParaRPr lang="pl-PL" sz="3600" b="1" dirty="0">
              <a:latin typeface="+mn-lt"/>
            </a:endParaRPr>
          </a:p>
        </p:txBody>
      </p:sp>
      <p:sp>
        <p:nvSpPr>
          <p:cNvPr id="3" name="Zawartość — symbol zastępczy 2">
            <a:extLst>
              <a:ext uri="{FF2B5EF4-FFF2-40B4-BE49-F238E27FC236}">
                <a16:creationId xmlns:a16="http://schemas.microsoft.com/office/drawing/2014/main" id="{6A7BD30D-629F-49D4-AE04-2D99B365E4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1731" y="764246"/>
            <a:ext cx="6994269" cy="4426116"/>
          </a:xfrm>
        </p:spPr>
        <p:txBody>
          <a:bodyPr vert="horz" lIns="74295" tIns="37148" rIns="74295" bIns="37148" rtlCol="0" anchor="t">
            <a:noAutofit/>
          </a:bodyPr>
          <a:lstStyle/>
          <a:p>
            <a:pPr marL="358775" indent="-179388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000" dirty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sam fakt bycia osobą z niepełnosprawnością nie oznacza, że dana osoba potrzebuje pomocy. </a:t>
            </a:r>
          </a:p>
          <a:p>
            <a:pPr marL="358775" indent="-179388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000" dirty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jeżeli znajduje się ona w przyjaznym otoczeniu, zwykle sama da sobie świetnie radę. </a:t>
            </a:r>
          </a:p>
          <a:p>
            <a:pPr marL="358775" indent="-179388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000" dirty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dorośli z niepełnosprawnościami chcą być traktowani jak niezależni ludzie. </a:t>
            </a:r>
          </a:p>
          <a:p>
            <a:pPr marL="358775" indent="-179388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000" dirty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pomoc należy oferować jedynie wówczas, gdy wiemy, że dana osoba może jej potrzebować. </a:t>
            </a:r>
          </a:p>
          <a:p>
            <a:pPr marL="358775" indent="-179388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000" dirty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jeżeli tak jest w istocie, zapytaj zanim zaczniesz jej udzielać.</a:t>
            </a:r>
            <a:endParaRPr lang="pl-PL" sz="2000" dirty="0"/>
          </a:p>
        </p:txBody>
      </p:sp>
      <p:pic>
        <p:nvPicPr>
          <p:cNvPr id="6" name="Obraz 5" descr="Zdjęcie z grupą studentów z dwoma psami: psem przewodnikiem i psem terapeutycznym, np. dla osób introwertycznych w celu ułatwienia nawiązania kontaktu z innymi osobami.">
            <a:extLst>
              <a:ext uri="{FF2B5EF4-FFF2-40B4-BE49-F238E27FC236}">
                <a16:creationId xmlns:a16="http://schemas.microsoft.com/office/drawing/2014/main" id="{6C0A9ED4-F76F-E350-355C-9E0060C9C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6000" y="326441"/>
            <a:ext cx="4075108" cy="4140000"/>
          </a:xfrm>
          <a:prstGeom prst="rect">
            <a:avLst/>
          </a:prstGeom>
        </p:spPr>
      </p:pic>
      <p:sp>
        <p:nvSpPr>
          <p:cNvPr id="7" name="Prostokąt 6" descr="&quot; &quot;">
            <a:extLst>
              <a:ext uri="{FF2B5EF4-FFF2-40B4-BE49-F238E27FC236}">
                <a16:creationId xmlns:a16="http://schemas.microsoft.com/office/drawing/2014/main" id="{00D5E231-3AAB-0113-8994-8A7B360EDE44}"/>
              </a:ext>
            </a:extLst>
          </p:cNvPr>
          <p:cNvSpPr/>
          <p:nvPr/>
        </p:nvSpPr>
        <p:spPr>
          <a:xfrm>
            <a:off x="5457552" y="5409000"/>
            <a:ext cx="6732408" cy="772618"/>
          </a:xfrm>
          <a:prstGeom prst="rect">
            <a:avLst/>
          </a:prstGeom>
          <a:solidFill>
            <a:srgbClr val="00499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20000"/>
            <a:r>
              <a:rPr lang="pl-PL" sz="2000" dirty="0">
                <a:cs typeface="Arial" panose="020B0604020202020204" pitchFamily="34" charset="0"/>
              </a:rPr>
              <a:t>Pies może pełnić także rolę terapeutyczną, nie tylko jako przewodnik osoby niewidzącej lub słabowidzącej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EF55C10-1ECD-F1F6-2115-7A4DEB549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0DE7FCD-74FC-4D3A-9665-54A6D3DBFCED}" type="slidenum">
              <a:rPr lang="pl-PL" smtClean="0"/>
              <a:t>8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C82DCE6E-F5BC-D97E-2127-6D10CB6E2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552" y="5389714"/>
            <a:ext cx="772617" cy="77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409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7071E00-ABE1-44FD-92BD-2769C2C9C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00" y="-372594"/>
            <a:ext cx="9336256" cy="965835"/>
          </a:xfrm>
        </p:spPr>
        <p:txBody>
          <a:bodyPr vert="horz" lIns="74295" tIns="37148" rIns="74295" bIns="37148" rtlCol="0" anchor="b">
            <a:noAutofit/>
          </a:bodyPr>
          <a:lstStyle/>
          <a:p>
            <a:pPr rtl="0"/>
            <a:r>
              <a:rPr lang="pl-PL" sz="3600" b="1" dirty="0">
                <a:latin typeface="+mn-lt"/>
                <a:cs typeface="Arial" panose="020B0604020202020204" pitchFamily="34" charset="0"/>
              </a:rPr>
              <a:t>Bądź taktowny inicjując kontakt fizyczny</a:t>
            </a:r>
            <a:endParaRPr lang="pl-PL" sz="3600" dirty="0">
              <a:latin typeface="+mn-lt"/>
            </a:endParaRPr>
          </a:p>
        </p:txBody>
      </p:sp>
      <p:sp>
        <p:nvSpPr>
          <p:cNvPr id="3" name="Zawartość — symbol zastępczy 2">
            <a:extLst>
              <a:ext uri="{FF2B5EF4-FFF2-40B4-BE49-F238E27FC236}">
                <a16:creationId xmlns:a16="http://schemas.microsoft.com/office/drawing/2014/main" id="{6A7BD30D-629F-49D4-AE04-2D99B365E4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864000"/>
            <a:ext cx="7536000" cy="3597171"/>
          </a:xfrm>
        </p:spPr>
        <p:txBody>
          <a:bodyPr vert="horz" lIns="74295" tIns="37148" rIns="74295" bIns="37148" rtlCol="0" anchor="ctr">
            <a:noAutofit/>
          </a:bodyPr>
          <a:lstStyle/>
          <a:p>
            <a:pPr marL="357188" indent="-1778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000" dirty="0">
                <a:cs typeface="Arial" panose="020B0604020202020204" pitchFamily="34" charset="0"/>
              </a:rPr>
              <a:t>niektóre osoby z niepełnosprawnościami utrzymują równowagę dzięki swoim rękom, dlatego chwytanie ich za nie, nawet w celu udzielenia pomocy, może tę równowagę zakłócić. </a:t>
            </a:r>
          </a:p>
          <a:p>
            <a:pPr marL="357188" indent="-1778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000" dirty="0">
                <a:cs typeface="Arial" panose="020B0604020202020204" pitchFamily="34" charset="0"/>
              </a:rPr>
              <a:t>unikaj dotykania wózka, skutera czy laski. Osoby </a:t>
            </a:r>
            <a:br>
              <a:rPr lang="pl-PL" sz="2000" dirty="0">
                <a:cs typeface="Arial" panose="020B0604020202020204" pitchFamily="34" charset="0"/>
              </a:rPr>
            </a:br>
            <a:r>
              <a:rPr lang="pl-PL" sz="2000" dirty="0">
                <a:cs typeface="Arial" panose="020B0604020202020204" pitchFamily="34" charset="0"/>
              </a:rPr>
              <a:t>z niepełnosprawnością uważają je za część ich przestrzeni osobistej.</a:t>
            </a:r>
          </a:p>
        </p:txBody>
      </p:sp>
      <p:sp>
        <p:nvSpPr>
          <p:cNvPr id="5" name="Prostokąt 4" descr="&quot; &quot;">
            <a:extLst>
              <a:ext uri="{FF2B5EF4-FFF2-40B4-BE49-F238E27FC236}">
                <a16:creationId xmlns:a16="http://schemas.microsoft.com/office/drawing/2014/main" id="{6D257CD3-AC19-F144-A89F-42A6DCB2C8B2}"/>
              </a:ext>
            </a:extLst>
          </p:cNvPr>
          <p:cNvSpPr/>
          <p:nvPr/>
        </p:nvSpPr>
        <p:spPr>
          <a:xfrm>
            <a:off x="-18549" y="5173554"/>
            <a:ext cx="8148001" cy="965835"/>
          </a:xfrm>
          <a:prstGeom prst="rect">
            <a:avLst/>
          </a:prstGeom>
          <a:solidFill>
            <a:srgbClr val="00499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719455"/>
            <a:r>
              <a:rPr lang="pl-PL" sz="2000" dirty="0">
                <a:cs typeface="Arial"/>
              </a:rPr>
              <a:t>Jeśli laska osoby niewidomej lub kule zostały odłożone w miejscu gdzie przeszkadzają, nie powinno się ich przestawiać! Należy poprosić właściciela o ich przestawienie w bezpieczne miejsce w jego zasięgu</a:t>
            </a:r>
            <a:endParaRPr lang="pl-PL" dirty="0">
              <a:cs typeface="Arial"/>
            </a:endParaRPr>
          </a:p>
        </p:txBody>
      </p:sp>
      <p:pic>
        <p:nvPicPr>
          <p:cNvPr id="6" name="Obraz 5" descr="zdjęcie studenta poruszającego się na wózku">
            <a:extLst>
              <a:ext uri="{FF2B5EF4-FFF2-40B4-BE49-F238E27FC236}">
                <a16:creationId xmlns:a16="http://schemas.microsoft.com/office/drawing/2014/main" id="{E846421E-1340-30FD-778D-082F1185A8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1000" y="864000"/>
            <a:ext cx="3813111" cy="3729957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6FD3230-02AD-003C-DCF3-8E5812AF1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37090" y="6502698"/>
            <a:ext cx="2743200" cy="365125"/>
          </a:xfrm>
        </p:spPr>
        <p:txBody>
          <a:bodyPr/>
          <a:lstStyle/>
          <a:p>
            <a:fld id="{C0DE7FCD-74FC-4D3A-9665-54A6D3DBFCED}" type="slidenum">
              <a:rPr lang="pl-PL" smtClean="0"/>
              <a:t>9</a:t>
            </a:fld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09B21D8D-1DD9-E004-8429-3851890D27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35" y="5173554"/>
            <a:ext cx="772617" cy="77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40782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 2013–2022">
  <a:themeElements>
    <a:clrScheme name="Motyw pakietu Office 2013–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 2013–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23792</TotalTime>
  <Words>1033</Words>
  <Application>Microsoft Office PowerPoint</Application>
  <PresentationFormat>Panoramiczny</PresentationFormat>
  <Paragraphs>75</Paragraphs>
  <Slides>13</Slides>
  <Notes>8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9" baseType="lpstr">
      <vt:lpstr>Inter Medium</vt:lpstr>
      <vt:lpstr>Noto Sans Symbols</vt:lpstr>
      <vt:lpstr>Arial</vt:lpstr>
      <vt:lpstr>Calibri</vt:lpstr>
      <vt:lpstr>Wingdings</vt:lpstr>
      <vt:lpstr>Motyw pakietu Office 2013–2022</vt:lpstr>
      <vt:lpstr>Projekt „Uniwersytet otwarty na potrzeby osób z niepełnosprawnościami” dofinansowany ze środków Programu Operacyjnego Wiedza Edukacja Rozwój POWR.03.05.00-00-A023/19</vt:lpstr>
      <vt:lpstr>Współpraca ze studentami  z niepełnosprawnościami</vt:lpstr>
      <vt:lpstr>Jak aktywizować studentów? (1 z 4)  </vt:lpstr>
      <vt:lpstr>Jak aktywizować studentów? (2 z 4)  </vt:lpstr>
      <vt:lpstr>Jak aktywizować studentów? (3 z 4)</vt:lpstr>
      <vt:lpstr>Jak aktywizować studentów? (4 z 4)</vt:lpstr>
      <vt:lpstr>Normy etyczne</vt:lpstr>
      <vt:lpstr>Zanim pomożesz - zapytaj</vt:lpstr>
      <vt:lpstr>Bądź taktowny inicjując kontakt fizyczny</vt:lpstr>
      <vt:lpstr>Pomyśl zanim coś powiesz</vt:lpstr>
      <vt:lpstr>Nie rób żadnych założeń</vt:lpstr>
      <vt:lpstr>Reaguj uprzejmie na prośby  </vt:lpstr>
      <vt:lpstr>Podsumowanie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Administracja i Zarządzanie Moduł 6. Współpraca ze studentami z niepełnosprawnością</dc:title>
  <dc:creator>Monika Knefel</dc:creator>
  <cp:keywords>Szkolenie; Współpraca ze studentami z niepełnosprawnością</cp:keywords>
  <cp:lastModifiedBy>Sebastian Grabek</cp:lastModifiedBy>
  <cp:revision>122</cp:revision>
  <cp:lastPrinted>2024-01-16T11:53:28Z</cp:lastPrinted>
  <dcterms:created xsi:type="dcterms:W3CDTF">2024-01-08T18:10:14Z</dcterms:created>
  <dcterms:modified xsi:type="dcterms:W3CDTF">2026-02-25T07:37:44Z</dcterms:modified>
</cp:coreProperties>
</file>